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en-G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96373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48301"/>
            <a:ext cx="7556421" cy="2126337"/>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Inventory Management System with Rails and PostgreSQL</a:t>
            </a:r>
            <a:endParaRPr lang="en-US" sz="4450" dirty="0"/>
          </a:p>
        </p:txBody>
      </p:sp>
      <p:sp>
        <p:nvSpPr>
          <p:cNvPr id="4" name="Text 1"/>
          <p:cNvSpPr/>
          <p:nvPr/>
        </p:nvSpPr>
        <p:spPr>
          <a:xfrm>
            <a:off x="793790" y="4114800"/>
            <a:ext cx="7556421" cy="1814513"/>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In this presentation, we'll explore how to build a powerful inventory management system using the Ruby on Rails framework and the PostgreSQL database. We'll dive into the benefits of centralized inventory, the system architecture, database design, and key features to streamline your operations.</a:t>
            </a:r>
            <a:endParaRPr lang="en-US" sz="1750" dirty="0"/>
          </a:p>
        </p:txBody>
      </p:sp>
      <p:sp>
        <p:nvSpPr>
          <p:cNvPr id="5" name="Shape 2"/>
          <p:cNvSpPr/>
          <p:nvPr/>
        </p:nvSpPr>
        <p:spPr>
          <a:xfrm>
            <a:off x="793790" y="6201370"/>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801410" y="6208990"/>
            <a:ext cx="347663" cy="347663"/>
          </a:xfrm>
          <a:prstGeom prst="rect">
            <a:avLst/>
          </a:prstGeom>
        </p:spPr>
      </p:pic>
      <p:sp>
        <p:nvSpPr>
          <p:cNvPr id="7" name="Text 3"/>
          <p:cNvSpPr/>
          <p:nvPr/>
        </p:nvSpPr>
        <p:spPr>
          <a:xfrm>
            <a:off x="1270040" y="6184463"/>
            <a:ext cx="2047161" cy="396835"/>
          </a:xfrm>
          <a:prstGeom prst="rect">
            <a:avLst/>
          </a:prstGeom>
          <a:noFill/>
          <a:ln/>
        </p:spPr>
        <p:txBody>
          <a:bodyPr wrap="none" lIns="0" tIns="0" rIns="0" bIns="0" rtlCol="0" anchor="t"/>
          <a:lstStyle/>
          <a:p>
            <a:pPr marL="0" indent="0" algn="l">
              <a:lnSpc>
                <a:spcPts val="3100"/>
              </a:lnSpc>
              <a:buNone/>
            </a:pPr>
            <a:r>
              <a:rPr lang="en-US" sz="2200" b="1" kern="0" spc="-36" dirty="0">
                <a:solidFill>
                  <a:srgbClr val="E5E0DF"/>
                </a:solidFill>
                <a:latin typeface="Inter Bold" pitchFamily="34" charset="0"/>
                <a:ea typeface="Inter Bold" pitchFamily="34" charset="-122"/>
                <a:cs typeface="Inter Bold" pitchFamily="34" charset="-120"/>
              </a:rPr>
              <a:t>by Robert Alabi</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09298"/>
            <a:ext cx="7038499"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Conclusion and Next Steps</a:t>
            </a:r>
            <a:endParaRPr lang="en-US" sz="4450" dirty="0"/>
          </a:p>
        </p:txBody>
      </p:sp>
      <p:sp>
        <p:nvSpPr>
          <p:cNvPr id="4" name="Shape 1"/>
          <p:cNvSpPr/>
          <p:nvPr/>
        </p:nvSpPr>
        <p:spPr>
          <a:xfrm>
            <a:off x="793790" y="5213390"/>
            <a:ext cx="396835" cy="396835"/>
          </a:xfrm>
          <a:prstGeom prst="roundRect">
            <a:avLst>
              <a:gd name="adj" fmla="val 24007"/>
            </a:avLst>
          </a:prstGeom>
          <a:solidFill>
            <a:srgbClr val="110080"/>
          </a:solidFill>
          <a:ln w="7620">
            <a:solidFill>
              <a:srgbClr val="2A1999"/>
            </a:solidFill>
            <a:prstDash val="solid"/>
          </a:ln>
        </p:spPr>
      </p:sp>
      <p:sp>
        <p:nvSpPr>
          <p:cNvPr id="5" name="Text 2"/>
          <p:cNvSpPr/>
          <p:nvPr/>
        </p:nvSpPr>
        <p:spPr>
          <a:xfrm>
            <a:off x="1417439" y="521339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Key Takeaways</a:t>
            </a:r>
            <a:endParaRPr lang="en-US" sz="2200" dirty="0"/>
          </a:p>
        </p:txBody>
      </p:sp>
      <p:sp>
        <p:nvSpPr>
          <p:cNvPr id="6" name="Text 3"/>
          <p:cNvSpPr/>
          <p:nvPr/>
        </p:nvSpPr>
        <p:spPr>
          <a:xfrm>
            <a:off x="1417439" y="5703808"/>
            <a:ext cx="3572708"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Centralized inventory management, real-time visibility, and seamless ecommerce integration.</a:t>
            </a:r>
            <a:endParaRPr lang="en-US" sz="1750" dirty="0"/>
          </a:p>
        </p:txBody>
      </p:sp>
      <p:sp>
        <p:nvSpPr>
          <p:cNvPr id="7" name="Shape 4"/>
          <p:cNvSpPr/>
          <p:nvPr/>
        </p:nvSpPr>
        <p:spPr>
          <a:xfrm>
            <a:off x="5216962" y="5213390"/>
            <a:ext cx="396835" cy="396835"/>
          </a:xfrm>
          <a:prstGeom prst="roundRect">
            <a:avLst>
              <a:gd name="adj" fmla="val 24007"/>
            </a:avLst>
          </a:prstGeom>
          <a:solidFill>
            <a:srgbClr val="110080"/>
          </a:solidFill>
          <a:ln w="7620">
            <a:solidFill>
              <a:srgbClr val="2A1999"/>
            </a:solidFill>
            <a:prstDash val="solid"/>
          </a:ln>
        </p:spPr>
      </p:sp>
      <p:sp>
        <p:nvSpPr>
          <p:cNvPr id="8" name="Text 5"/>
          <p:cNvSpPr/>
          <p:nvPr/>
        </p:nvSpPr>
        <p:spPr>
          <a:xfrm>
            <a:off x="5840611" y="521339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Next Steps</a:t>
            </a:r>
            <a:endParaRPr lang="en-US" sz="2200" dirty="0"/>
          </a:p>
        </p:txBody>
      </p:sp>
      <p:sp>
        <p:nvSpPr>
          <p:cNvPr id="9" name="Text 6"/>
          <p:cNvSpPr/>
          <p:nvPr/>
        </p:nvSpPr>
        <p:spPr>
          <a:xfrm>
            <a:off x="5840611" y="5703808"/>
            <a:ext cx="3572708"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Implement the Rails-based inventory system, integrate with your business, and continuously optimize operations.</a:t>
            </a:r>
            <a:endParaRPr lang="en-US" sz="1750" dirty="0"/>
          </a:p>
        </p:txBody>
      </p:sp>
      <p:sp>
        <p:nvSpPr>
          <p:cNvPr id="10" name="Shape 7"/>
          <p:cNvSpPr/>
          <p:nvPr/>
        </p:nvSpPr>
        <p:spPr>
          <a:xfrm>
            <a:off x="9640133" y="5213390"/>
            <a:ext cx="396835" cy="396835"/>
          </a:xfrm>
          <a:prstGeom prst="roundRect">
            <a:avLst>
              <a:gd name="adj" fmla="val 24007"/>
            </a:avLst>
          </a:prstGeom>
          <a:solidFill>
            <a:srgbClr val="110080"/>
          </a:solidFill>
          <a:ln w="7620">
            <a:solidFill>
              <a:srgbClr val="2A1999"/>
            </a:solidFill>
            <a:prstDash val="solid"/>
          </a:ln>
        </p:spPr>
      </p:sp>
      <p:sp>
        <p:nvSpPr>
          <p:cNvPr id="11" name="Text 8"/>
          <p:cNvSpPr/>
          <p:nvPr/>
        </p:nvSpPr>
        <p:spPr>
          <a:xfrm>
            <a:off x="10263783" y="521339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Contact Us</a:t>
            </a:r>
            <a:endParaRPr lang="en-US" sz="2200" dirty="0"/>
          </a:p>
        </p:txBody>
      </p:sp>
      <p:sp>
        <p:nvSpPr>
          <p:cNvPr id="12" name="Text 9"/>
          <p:cNvSpPr/>
          <p:nvPr/>
        </p:nvSpPr>
        <p:spPr>
          <a:xfrm>
            <a:off x="10263783" y="5703808"/>
            <a:ext cx="3572708"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Reach out to our team to discuss your inventory management needs and how we can help.</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51159"/>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Introduction to Inventory Management</a:t>
            </a:r>
            <a:endParaRPr lang="en-US" sz="4450" dirty="0"/>
          </a:p>
        </p:txBody>
      </p:sp>
      <p:sp>
        <p:nvSpPr>
          <p:cNvPr id="4" name="Shape 1"/>
          <p:cNvSpPr/>
          <p:nvPr/>
        </p:nvSpPr>
        <p:spPr>
          <a:xfrm>
            <a:off x="793790" y="3664029"/>
            <a:ext cx="510302" cy="510302"/>
          </a:xfrm>
          <a:prstGeom prst="roundRect">
            <a:avLst>
              <a:gd name="adj" fmla="val 18669"/>
            </a:avLst>
          </a:prstGeom>
          <a:solidFill>
            <a:srgbClr val="110080"/>
          </a:solidFill>
          <a:ln w="7620">
            <a:solidFill>
              <a:srgbClr val="2A1999"/>
            </a:solidFill>
            <a:prstDash val="solid"/>
          </a:ln>
        </p:spPr>
      </p:sp>
      <p:sp>
        <p:nvSpPr>
          <p:cNvPr id="5" name="Text 2"/>
          <p:cNvSpPr/>
          <p:nvPr/>
        </p:nvSpPr>
        <p:spPr>
          <a:xfrm>
            <a:off x="980599" y="3749040"/>
            <a:ext cx="136565"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1</a:t>
            </a:r>
            <a:endParaRPr lang="en-US" sz="2650" dirty="0"/>
          </a:p>
        </p:txBody>
      </p:sp>
      <p:sp>
        <p:nvSpPr>
          <p:cNvPr id="6" name="Text 3"/>
          <p:cNvSpPr/>
          <p:nvPr/>
        </p:nvSpPr>
        <p:spPr>
          <a:xfrm>
            <a:off x="1530906" y="3664029"/>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Gain Visibility</a:t>
            </a:r>
            <a:endParaRPr lang="en-US" sz="2200" dirty="0"/>
          </a:p>
        </p:txBody>
      </p:sp>
      <p:sp>
        <p:nvSpPr>
          <p:cNvPr id="7" name="Text 4"/>
          <p:cNvSpPr/>
          <p:nvPr/>
        </p:nvSpPr>
        <p:spPr>
          <a:xfrm>
            <a:off x="1530906" y="4154448"/>
            <a:ext cx="2927747"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Track stock levels, item details, and movement to make informed decisions.</a:t>
            </a:r>
            <a:endParaRPr lang="en-US" sz="1750" dirty="0"/>
          </a:p>
        </p:txBody>
      </p:sp>
      <p:sp>
        <p:nvSpPr>
          <p:cNvPr id="8" name="Shape 5"/>
          <p:cNvSpPr/>
          <p:nvPr/>
        </p:nvSpPr>
        <p:spPr>
          <a:xfrm>
            <a:off x="4685467" y="3664029"/>
            <a:ext cx="510302" cy="510302"/>
          </a:xfrm>
          <a:prstGeom prst="roundRect">
            <a:avLst>
              <a:gd name="adj" fmla="val 18669"/>
            </a:avLst>
          </a:prstGeom>
          <a:solidFill>
            <a:srgbClr val="110080"/>
          </a:solidFill>
          <a:ln w="7620">
            <a:solidFill>
              <a:srgbClr val="2A1999"/>
            </a:solidFill>
            <a:prstDash val="solid"/>
          </a:ln>
        </p:spPr>
      </p:sp>
      <p:sp>
        <p:nvSpPr>
          <p:cNvPr id="9" name="Text 6"/>
          <p:cNvSpPr/>
          <p:nvPr/>
        </p:nvSpPr>
        <p:spPr>
          <a:xfrm>
            <a:off x="4838581" y="3749040"/>
            <a:ext cx="204073"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2</a:t>
            </a:r>
            <a:endParaRPr lang="en-US" sz="2650" dirty="0"/>
          </a:p>
        </p:txBody>
      </p:sp>
      <p:sp>
        <p:nvSpPr>
          <p:cNvPr id="10" name="Text 7"/>
          <p:cNvSpPr/>
          <p:nvPr/>
        </p:nvSpPr>
        <p:spPr>
          <a:xfrm>
            <a:off x="5422583" y="3664029"/>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Reduce Costs</a:t>
            </a:r>
            <a:endParaRPr lang="en-US" sz="2200" dirty="0"/>
          </a:p>
        </p:txBody>
      </p:sp>
      <p:sp>
        <p:nvSpPr>
          <p:cNvPr id="11" name="Text 8"/>
          <p:cNvSpPr/>
          <p:nvPr/>
        </p:nvSpPr>
        <p:spPr>
          <a:xfrm>
            <a:off x="5422583" y="4154448"/>
            <a:ext cx="2927747"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Minimize over-stocking, waste, and unnecessary expenses.</a:t>
            </a:r>
            <a:endParaRPr lang="en-US" sz="1750" dirty="0"/>
          </a:p>
        </p:txBody>
      </p:sp>
      <p:sp>
        <p:nvSpPr>
          <p:cNvPr id="12" name="Shape 9"/>
          <p:cNvSpPr/>
          <p:nvPr/>
        </p:nvSpPr>
        <p:spPr>
          <a:xfrm>
            <a:off x="793790" y="5725120"/>
            <a:ext cx="510302" cy="510302"/>
          </a:xfrm>
          <a:prstGeom prst="roundRect">
            <a:avLst>
              <a:gd name="adj" fmla="val 18669"/>
            </a:avLst>
          </a:prstGeom>
          <a:solidFill>
            <a:srgbClr val="110080"/>
          </a:solidFill>
          <a:ln w="7620">
            <a:solidFill>
              <a:srgbClr val="2A1999"/>
            </a:solidFill>
            <a:prstDash val="solid"/>
          </a:ln>
        </p:spPr>
      </p:sp>
      <p:sp>
        <p:nvSpPr>
          <p:cNvPr id="13" name="Text 10"/>
          <p:cNvSpPr/>
          <p:nvPr/>
        </p:nvSpPr>
        <p:spPr>
          <a:xfrm>
            <a:off x="944166" y="5810131"/>
            <a:ext cx="209431"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3</a:t>
            </a:r>
            <a:endParaRPr lang="en-US" sz="2650" dirty="0"/>
          </a:p>
        </p:txBody>
      </p:sp>
      <p:sp>
        <p:nvSpPr>
          <p:cNvPr id="14" name="Text 11"/>
          <p:cNvSpPr/>
          <p:nvPr/>
        </p:nvSpPr>
        <p:spPr>
          <a:xfrm>
            <a:off x="1530906" y="572512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Improve Efficiency</a:t>
            </a:r>
            <a:endParaRPr lang="en-US" sz="2200" dirty="0"/>
          </a:p>
        </p:txBody>
      </p:sp>
      <p:sp>
        <p:nvSpPr>
          <p:cNvPr id="15" name="Text 12"/>
          <p:cNvSpPr/>
          <p:nvPr/>
        </p:nvSpPr>
        <p:spPr>
          <a:xfrm>
            <a:off x="1530906" y="6215539"/>
            <a:ext cx="6819305" cy="362903"/>
          </a:xfrm>
          <a:prstGeom prst="rect">
            <a:avLst/>
          </a:prstGeom>
          <a:noFill/>
          <a:ln/>
        </p:spPr>
        <p:txBody>
          <a:bodyPr wrap="non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Automate processes and streamline workflows for your business.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37442"/>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Benefits of a Centralized Inventory System</a:t>
            </a:r>
            <a:endParaRPr lang="en-US" sz="4450" dirty="0"/>
          </a:p>
        </p:txBody>
      </p:sp>
      <p:sp>
        <p:nvSpPr>
          <p:cNvPr id="4" name="Shape 1"/>
          <p:cNvSpPr/>
          <p:nvPr/>
        </p:nvSpPr>
        <p:spPr>
          <a:xfrm>
            <a:off x="6280190" y="3195161"/>
            <a:ext cx="3664863" cy="2047994"/>
          </a:xfrm>
          <a:prstGeom prst="roundRect">
            <a:avLst>
              <a:gd name="adj" fmla="val 4652"/>
            </a:avLst>
          </a:prstGeom>
          <a:solidFill>
            <a:srgbClr val="110080"/>
          </a:solidFill>
          <a:ln w="7620">
            <a:solidFill>
              <a:srgbClr val="2A1999"/>
            </a:solidFill>
            <a:prstDash val="solid"/>
          </a:ln>
        </p:spPr>
      </p:sp>
      <p:sp>
        <p:nvSpPr>
          <p:cNvPr id="5" name="Text 2"/>
          <p:cNvSpPr/>
          <p:nvPr/>
        </p:nvSpPr>
        <p:spPr>
          <a:xfrm>
            <a:off x="6514624" y="3429595"/>
            <a:ext cx="2889766"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Single Source of Truth</a:t>
            </a:r>
            <a:endParaRPr lang="en-US" sz="2200" dirty="0"/>
          </a:p>
        </p:txBody>
      </p:sp>
      <p:sp>
        <p:nvSpPr>
          <p:cNvPr id="6" name="Text 3"/>
          <p:cNvSpPr/>
          <p:nvPr/>
        </p:nvSpPr>
        <p:spPr>
          <a:xfrm>
            <a:off x="6514624" y="3920014"/>
            <a:ext cx="3195995"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Maintain a unified view of inventory across all locations and channels.</a:t>
            </a:r>
            <a:endParaRPr lang="en-US" sz="1750" dirty="0"/>
          </a:p>
        </p:txBody>
      </p:sp>
      <p:sp>
        <p:nvSpPr>
          <p:cNvPr id="7" name="Shape 4"/>
          <p:cNvSpPr/>
          <p:nvPr/>
        </p:nvSpPr>
        <p:spPr>
          <a:xfrm>
            <a:off x="10171867" y="3195161"/>
            <a:ext cx="3664863" cy="2047994"/>
          </a:xfrm>
          <a:prstGeom prst="roundRect">
            <a:avLst>
              <a:gd name="adj" fmla="val 4652"/>
            </a:avLst>
          </a:prstGeom>
          <a:solidFill>
            <a:srgbClr val="110080"/>
          </a:solidFill>
          <a:ln w="7620">
            <a:solidFill>
              <a:srgbClr val="2A1999"/>
            </a:solidFill>
            <a:prstDash val="solid"/>
          </a:ln>
        </p:spPr>
      </p:sp>
      <p:sp>
        <p:nvSpPr>
          <p:cNvPr id="8" name="Text 5"/>
          <p:cNvSpPr/>
          <p:nvPr/>
        </p:nvSpPr>
        <p:spPr>
          <a:xfrm>
            <a:off x="10406301" y="3429595"/>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Real-Time Updates</a:t>
            </a:r>
            <a:endParaRPr lang="en-US" sz="2200" dirty="0"/>
          </a:p>
        </p:txBody>
      </p:sp>
      <p:sp>
        <p:nvSpPr>
          <p:cNvPr id="9" name="Text 6"/>
          <p:cNvSpPr/>
          <p:nvPr/>
        </p:nvSpPr>
        <p:spPr>
          <a:xfrm>
            <a:off x="10406301" y="3920014"/>
            <a:ext cx="3195995"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Immediately reflect changes in stock levels, orders, and adjustments.</a:t>
            </a:r>
            <a:endParaRPr lang="en-US" sz="1750" dirty="0"/>
          </a:p>
        </p:txBody>
      </p:sp>
      <p:sp>
        <p:nvSpPr>
          <p:cNvPr id="10" name="Shape 7"/>
          <p:cNvSpPr/>
          <p:nvPr/>
        </p:nvSpPr>
        <p:spPr>
          <a:xfrm>
            <a:off x="6280190" y="5469969"/>
            <a:ext cx="7556421" cy="1322189"/>
          </a:xfrm>
          <a:prstGeom prst="roundRect">
            <a:avLst>
              <a:gd name="adj" fmla="val 7205"/>
            </a:avLst>
          </a:prstGeom>
          <a:solidFill>
            <a:srgbClr val="110080"/>
          </a:solidFill>
          <a:ln w="7620">
            <a:solidFill>
              <a:srgbClr val="2A1999"/>
            </a:solidFill>
            <a:prstDash val="solid"/>
          </a:ln>
        </p:spPr>
      </p:sp>
      <p:sp>
        <p:nvSpPr>
          <p:cNvPr id="11" name="Text 8"/>
          <p:cNvSpPr/>
          <p:nvPr/>
        </p:nvSpPr>
        <p:spPr>
          <a:xfrm>
            <a:off x="6514624" y="5704403"/>
            <a:ext cx="2841188"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Improved Forecasting</a:t>
            </a:r>
            <a:endParaRPr lang="en-US" sz="2200" dirty="0"/>
          </a:p>
        </p:txBody>
      </p:sp>
      <p:sp>
        <p:nvSpPr>
          <p:cNvPr id="12" name="Text 9"/>
          <p:cNvSpPr/>
          <p:nvPr/>
        </p:nvSpPr>
        <p:spPr>
          <a:xfrm>
            <a:off x="6514624" y="6194822"/>
            <a:ext cx="7087553" cy="362903"/>
          </a:xfrm>
          <a:prstGeom prst="rect">
            <a:avLst/>
          </a:prstGeom>
          <a:noFill/>
          <a:ln/>
        </p:spPr>
        <p:txBody>
          <a:bodyPr wrap="non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Use historical data to predict demand and optimize inventory levels.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539960"/>
            <a:ext cx="11752302"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Architecture Overview: Rails and PostgreSQL</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Ruby on Rails</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A powerful web application framework that simplifies development and provides robust features for inventory management.</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PostgreSQL</a:t>
            </a:r>
            <a:endParaRPr lang="en-US" sz="2200" dirty="0"/>
          </a:p>
        </p:txBody>
      </p:sp>
      <p:sp>
        <p:nvSpPr>
          <p:cNvPr id="6" name="Text 4"/>
          <p:cNvSpPr/>
          <p:nvPr/>
        </p:nvSpPr>
        <p:spPr>
          <a:xfrm>
            <a:off x="7599521" y="4396859"/>
            <a:ext cx="6244709"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A reliable, scalable, and feature-rich open-source database system, ideal for storing and managing inventory data.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88256"/>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Database Design and Entity Relationships</a:t>
            </a:r>
            <a:endParaRPr lang="en-US" sz="4450" dirty="0"/>
          </a:p>
        </p:txBody>
      </p:sp>
      <p:sp>
        <p:nvSpPr>
          <p:cNvPr id="4" name="Shape 1"/>
          <p:cNvSpPr/>
          <p:nvPr/>
        </p:nvSpPr>
        <p:spPr>
          <a:xfrm>
            <a:off x="793790" y="3301127"/>
            <a:ext cx="396835" cy="396835"/>
          </a:xfrm>
          <a:prstGeom prst="roundRect">
            <a:avLst>
              <a:gd name="adj" fmla="val 24007"/>
            </a:avLst>
          </a:prstGeom>
          <a:solidFill>
            <a:srgbClr val="110080"/>
          </a:solidFill>
          <a:ln w="7620">
            <a:solidFill>
              <a:srgbClr val="2A1999"/>
            </a:solidFill>
            <a:prstDash val="solid"/>
          </a:ln>
        </p:spPr>
      </p:sp>
      <p:sp>
        <p:nvSpPr>
          <p:cNvPr id="5" name="Text 2"/>
          <p:cNvSpPr/>
          <p:nvPr/>
        </p:nvSpPr>
        <p:spPr>
          <a:xfrm>
            <a:off x="1417439" y="3301127"/>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Products</a:t>
            </a:r>
            <a:endParaRPr lang="en-US" sz="2200" dirty="0"/>
          </a:p>
        </p:txBody>
      </p:sp>
      <p:sp>
        <p:nvSpPr>
          <p:cNvPr id="6" name="Text 3"/>
          <p:cNvSpPr/>
          <p:nvPr/>
        </p:nvSpPr>
        <p:spPr>
          <a:xfrm>
            <a:off x="1417439" y="3791545"/>
            <a:ext cx="3041213"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Catalog of all items, including details like SKU, description, pricing, and categories.</a:t>
            </a:r>
            <a:endParaRPr lang="en-US" sz="1750" dirty="0"/>
          </a:p>
        </p:txBody>
      </p:sp>
      <p:sp>
        <p:nvSpPr>
          <p:cNvPr id="7" name="Shape 4"/>
          <p:cNvSpPr/>
          <p:nvPr/>
        </p:nvSpPr>
        <p:spPr>
          <a:xfrm>
            <a:off x="4685467" y="3301127"/>
            <a:ext cx="396835" cy="396835"/>
          </a:xfrm>
          <a:prstGeom prst="roundRect">
            <a:avLst>
              <a:gd name="adj" fmla="val 24007"/>
            </a:avLst>
          </a:prstGeom>
          <a:solidFill>
            <a:srgbClr val="110080"/>
          </a:solidFill>
          <a:ln w="7620">
            <a:solidFill>
              <a:srgbClr val="2A1999"/>
            </a:solidFill>
            <a:prstDash val="solid"/>
          </a:ln>
        </p:spPr>
      </p:sp>
      <p:sp>
        <p:nvSpPr>
          <p:cNvPr id="8" name="Text 5"/>
          <p:cNvSpPr/>
          <p:nvPr/>
        </p:nvSpPr>
        <p:spPr>
          <a:xfrm>
            <a:off x="5309116" y="3301127"/>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Warehouses</a:t>
            </a:r>
            <a:endParaRPr lang="en-US" sz="2200" dirty="0"/>
          </a:p>
        </p:txBody>
      </p:sp>
      <p:sp>
        <p:nvSpPr>
          <p:cNvPr id="9" name="Text 6"/>
          <p:cNvSpPr/>
          <p:nvPr/>
        </p:nvSpPr>
        <p:spPr>
          <a:xfrm>
            <a:off x="5309116" y="3791545"/>
            <a:ext cx="3041213"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Multiple locations for storing inventory, with attributes like address, manager, and capacity.</a:t>
            </a:r>
            <a:endParaRPr lang="en-US" sz="1750" dirty="0"/>
          </a:p>
        </p:txBody>
      </p:sp>
      <p:sp>
        <p:nvSpPr>
          <p:cNvPr id="10" name="Shape 7"/>
          <p:cNvSpPr/>
          <p:nvPr/>
        </p:nvSpPr>
        <p:spPr>
          <a:xfrm>
            <a:off x="793790" y="5725120"/>
            <a:ext cx="396835" cy="396835"/>
          </a:xfrm>
          <a:prstGeom prst="roundRect">
            <a:avLst>
              <a:gd name="adj" fmla="val 24007"/>
            </a:avLst>
          </a:prstGeom>
          <a:solidFill>
            <a:srgbClr val="110080"/>
          </a:solidFill>
          <a:ln w="7620">
            <a:solidFill>
              <a:srgbClr val="2A1999"/>
            </a:solidFill>
            <a:prstDash val="solid"/>
          </a:ln>
        </p:spPr>
      </p:sp>
      <p:sp>
        <p:nvSpPr>
          <p:cNvPr id="11" name="Text 8"/>
          <p:cNvSpPr/>
          <p:nvPr/>
        </p:nvSpPr>
        <p:spPr>
          <a:xfrm>
            <a:off x="1417439" y="572512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Transactions</a:t>
            </a:r>
            <a:endParaRPr lang="en-US" sz="2200" dirty="0"/>
          </a:p>
        </p:txBody>
      </p:sp>
      <p:sp>
        <p:nvSpPr>
          <p:cNvPr id="12" name="Text 9"/>
          <p:cNvSpPr/>
          <p:nvPr/>
        </p:nvSpPr>
        <p:spPr>
          <a:xfrm>
            <a:off x="1417439" y="6215539"/>
            <a:ext cx="6932771"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Historical record of all stock movements, including purchases, sales, and adjustments.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358509"/>
            <a:ext cx="8278297"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Implementing CRUD Operations</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Create</a:t>
            </a:r>
            <a:endParaRPr lang="en-US" sz="2200" dirty="0"/>
          </a:p>
        </p:txBody>
      </p:sp>
      <p:sp>
        <p:nvSpPr>
          <p:cNvPr id="4" name="Text 2"/>
          <p:cNvSpPr/>
          <p:nvPr/>
        </p:nvSpPr>
        <p:spPr>
          <a:xfrm>
            <a:off x="793790" y="4215408"/>
            <a:ext cx="2845594"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Add new products, warehouses, and transactions through intuitive user interfaces.</a:t>
            </a:r>
            <a:endParaRPr lang="en-US" sz="1750" dirty="0"/>
          </a:p>
        </p:txBody>
      </p:sp>
      <p:sp>
        <p:nvSpPr>
          <p:cNvPr id="5" name="Text 3"/>
          <p:cNvSpPr/>
          <p:nvPr/>
        </p:nvSpPr>
        <p:spPr>
          <a:xfrm>
            <a:off x="4200406" y="363426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Read</a:t>
            </a:r>
            <a:endParaRPr lang="en-US" sz="2200" dirty="0"/>
          </a:p>
        </p:txBody>
      </p:sp>
      <p:sp>
        <p:nvSpPr>
          <p:cNvPr id="6" name="Text 4"/>
          <p:cNvSpPr/>
          <p:nvPr/>
        </p:nvSpPr>
        <p:spPr>
          <a:xfrm>
            <a:off x="4200406" y="4215408"/>
            <a:ext cx="2845594"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View real-time inventory levels, transaction history, and other reporting data.</a:t>
            </a:r>
            <a:endParaRPr lang="en-US" sz="1750" dirty="0"/>
          </a:p>
        </p:txBody>
      </p:sp>
      <p:sp>
        <p:nvSpPr>
          <p:cNvPr id="7" name="Text 5"/>
          <p:cNvSpPr/>
          <p:nvPr/>
        </p:nvSpPr>
        <p:spPr>
          <a:xfrm>
            <a:off x="7607022" y="363426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Update</a:t>
            </a:r>
            <a:endParaRPr lang="en-US" sz="2200" dirty="0"/>
          </a:p>
        </p:txBody>
      </p:sp>
      <p:sp>
        <p:nvSpPr>
          <p:cNvPr id="8" name="Text 6"/>
          <p:cNvSpPr/>
          <p:nvPr/>
        </p:nvSpPr>
        <p:spPr>
          <a:xfrm>
            <a:off x="7607022" y="4215408"/>
            <a:ext cx="2845594"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Modify product details, warehouse information, and adjust inventory quantities as needed.</a:t>
            </a:r>
            <a:endParaRPr lang="en-US" sz="1750" dirty="0"/>
          </a:p>
        </p:txBody>
      </p:sp>
      <p:sp>
        <p:nvSpPr>
          <p:cNvPr id="9" name="Text 7"/>
          <p:cNvSpPr/>
          <p:nvPr/>
        </p:nvSpPr>
        <p:spPr>
          <a:xfrm>
            <a:off x="11013638" y="363426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Delete</a:t>
            </a:r>
            <a:endParaRPr lang="en-US" sz="2200" dirty="0"/>
          </a:p>
        </p:txBody>
      </p:sp>
      <p:sp>
        <p:nvSpPr>
          <p:cNvPr id="10" name="Text 8"/>
          <p:cNvSpPr/>
          <p:nvPr/>
        </p:nvSpPr>
        <p:spPr>
          <a:xfrm>
            <a:off x="11013638" y="4215408"/>
            <a:ext cx="2845594"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Remove obsolete or discontinued items from the system in a controlled manner.</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148"/>
          </a:xfrm>
          <a:prstGeom prst="rect">
            <a:avLst/>
          </a:prstGeom>
        </p:spPr>
      </p:pic>
      <p:sp>
        <p:nvSpPr>
          <p:cNvPr id="3" name="Text 0"/>
          <p:cNvSpPr/>
          <p:nvPr/>
        </p:nvSpPr>
        <p:spPr>
          <a:xfrm>
            <a:off x="771644" y="606266"/>
            <a:ext cx="7600712" cy="1378029"/>
          </a:xfrm>
          <a:prstGeom prst="rect">
            <a:avLst/>
          </a:prstGeom>
          <a:noFill/>
          <a:ln/>
        </p:spPr>
        <p:txBody>
          <a:bodyPr wrap="square" lIns="0" tIns="0" rIns="0" bIns="0" rtlCol="0" anchor="t"/>
          <a:lstStyle/>
          <a:p>
            <a:pPr marL="0" indent="0">
              <a:lnSpc>
                <a:spcPts val="5400"/>
              </a:lnSpc>
              <a:buNone/>
            </a:pPr>
            <a:r>
              <a:rPr lang="en-US" sz="4300" b="1" kern="0" spc="-130" dirty="0">
                <a:solidFill>
                  <a:srgbClr val="FFFFFF"/>
                </a:solidFill>
                <a:latin typeface="Inter Bold" pitchFamily="34" charset="0"/>
                <a:ea typeface="Inter Bold" pitchFamily="34" charset="-122"/>
                <a:cs typeface="Inter Bold" pitchFamily="34" charset="-120"/>
              </a:rPr>
              <a:t>Integrating with Ecommerce Platform</a:t>
            </a:r>
            <a:endParaRPr lang="en-US" sz="4300" dirty="0"/>
          </a:p>
        </p:txBody>
      </p:sp>
      <p:sp>
        <p:nvSpPr>
          <p:cNvPr id="4" name="Shape 1"/>
          <p:cNvSpPr/>
          <p:nvPr/>
        </p:nvSpPr>
        <p:spPr>
          <a:xfrm>
            <a:off x="1087041" y="2314932"/>
            <a:ext cx="30480" cy="5309949"/>
          </a:xfrm>
          <a:prstGeom prst="roundRect">
            <a:avLst>
              <a:gd name="adj" fmla="val 303837"/>
            </a:avLst>
          </a:prstGeom>
          <a:solidFill>
            <a:srgbClr val="2A1999"/>
          </a:solidFill>
          <a:ln/>
        </p:spPr>
      </p:sp>
      <p:sp>
        <p:nvSpPr>
          <p:cNvPr id="5" name="Shape 2"/>
          <p:cNvSpPr/>
          <p:nvPr/>
        </p:nvSpPr>
        <p:spPr>
          <a:xfrm>
            <a:off x="1319808" y="2795707"/>
            <a:ext cx="771644" cy="30480"/>
          </a:xfrm>
          <a:prstGeom prst="roundRect">
            <a:avLst>
              <a:gd name="adj" fmla="val 303837"/>
            </a:avLst>
          </a:prstGeom>
          <a:solidFill>
            <a:srgbClr val="2A1999"/>
          </a:solidFill>
          <a:ln/>
        </p:spPr>
      </p:sp>
      <p:sp>
        <p:nvSpPr>
          <p:cNvPr id="6" name="Shape 3"/>
          <p:cNvSpPr/>
          <p:nvPr/>
        </p:nvSpPr>
        <p:spPr>
          <a:xfrm>
            <a:off x="854273" y="2562939"/>
            <a:ext cx="496014" cy="496014"/>
          </a:xfrm>
          <a:prstGeom prst="roundRect">
            <a:avLst>
              <a:gd name="adj" fmla="val 18671"/>
            </a:avLst>
          </a:prstGeom>
          <a:solidFill>
            <a:srgbClr val="110080"/>
          </a:solidFill>
          <a:ln w="7620">
            <a:solidFill>
              <a:srgbClr val="2A1999"/>
            </a:solidFill>
            <a:prstDash val="solid"/>
          </a:ln>
        </p:spPr>
      </p:sp>
      <p:sp>
        <p:nvSpPr>
          <p:cNvPr id="7" name="Text 4"/>
          <p:cNvSpPr/>
          <p:nvPr/>
        </p:nvSpPr>
        <p:spPr>
          <a:xfrm>
            <a:off x="1035963" y="2645569"/>
            <a:ext cx="132636" cy="330756"/>
          </a:xfrm>
          <a:prstGeom prst="rect">
            <a:avLst/>
          </a:prstGeom>
          <a:noFill/>
          <a:ln/>
        </p:spPr>
        <p:txBody>
          <a:bodyPr wrap="none" lIns="0" tIns="0" rIns="0" bIns="0" rtlCol="0" anchor="t"/>
          <a:lstStyle/>
          <a:p>
            <a:pPr marL="0" indent="0" algn="ctr">
              <a:lnSpc>
                <a:spcPts val="2600"/>
              </a:lnSpc>
              <a:buNone/>
            </a:pPr>
            <a:r>
              <a:rPr lang="en-US" sz="2600" b="1" kern="0" spc="-78" dirty="0">
                <a:solidFill>
                  <a:srgbClr val="E5E0DF"/>
                </a:solidFill>
                <a:latin typeface="Inter Bold" pitchFamily="34" charset="0"/>
                <a:ea typeface="Inter Bold" pitchFamily="34" charset="-122"/>
                <a:cs typeface="Inter Bold" pitchFamily="34" charset="-120"/>
              </a:rPr>
              <a:t>1</a:t>
            </a:r>
            <a:endParaRPr lang="en-US" sz="2600" dirty="0"/>
          </a:p>
        </p:txBody>
      </p:sp>
      <p:sp>
        <p:nvSpPr>
          <p:cNvPr id="8" name="Text 5"/>
          <p:cNvSpPr/>
          <p:nvPr/>
        </p:nvSpPr>
        <p:spPr>
          <a:xfrm>
            <a:off x="2314932" y="2535317"/>
            <a:ext cx="2756178" cy="344448"/>
          </a:xfrm>
          <a:prstGeom prst="rect">
            <a:avLst/>
          </a:prstGeom>
          <a:noFill/>
          <a:ln/>
        </p:spPr>
        <p:txBody>
          <a:bodyPr wrap="none" lIns="0" tIns="0" rIns="0" bIns="0" rtlCol="0" anchor="t"/>
          <a:lstStyle/>
          <a:p>
            <a:pPr marL="0" indent="0" algn="l">
              <a:lnSpc>
                <a:spcPts val="2700"/>
              </a:lnSpc>
              <a:buNone/>
            </a:pPr>
            <a:r>
              <a:rPr lang="en-US" sz="2150" b="1" kern="0" spc="-65" dirty="0">
                <a:solidFill>
                  <a:srgbClr val="E5E0DF"/>
                </a:solidFill>
                <a:latin typeface="Inter Bold" pitchFamily="34" charset="0"/>
                <a:ea typeface="Inter Bold" pitchFamily="34" charset="-122"/>
                <a:cs typeface="Inter Bold" pitchFamily="34" charset="-120"/>
              </a:rPr>
              <a:t>Sync Inventory</a:t>
            </a:r>
            <a:endParaRPr lang="en-US" sz="2150" dirty="0"/>
          </a:p>
        </p:txBody>
      </p:sp>
      <p:sp>
        <p:nvSpPr>
          <p:cNvPr id="9" name="Text 6"/>
          <p:cNvSpPr/>
          <p:nvPr/>
        </p:nvSpPr>
        <p:spPr>
          <a:xfrm>
            <a:off x="2314932" y="3012043"/>
            <a:ext cx="6057424" cy="705564"/>
          </a:xfrm>
          <a:prstGeom prst="rect">
            <a:avLst/>
          </a:prstGeom>
          <a:noFill/>
          <a:ln/>
        </p:spPr>
        <p:txBody>
          <a:bodyPr wrap="square" lIns="0" tIns="0" rIns="0" bIns="0" rtlCol="0" anchor="t"/>
          <a:lstStyle/>
          <a:p>
            <a:pPr marL="0" indent="0" algn="l">
              <a:lnSpc>
                <a:spcPts val="2750"/>
              </a:lnSpc>
              <a:buNone/>
            </a:pPr>
            <a:r>
              <a:rPr lang="en-US" sz="1700" kern="0" spc="-35" dirty="0">
                <a:solidFill>
                  <a:srgbClr val="E5E0DF"/>
                </a:solidFill>
                <a:latin typeface="Inter" pitchFamily="34" charset="0"/>
                <a:ea typeface="Inter" pitchFamily="34" charset="-122"/>
                <a:cs typeface="Inter" pitchFamily="34" charset="-120"/>
              </a:rPr>
              <a:t>Automatically update online product listings with real-time stock levels.</a:t>
            </a:r>
            <a:endParaRPr lang="en-US" sz="1700" dirty="0"/>
          </a:p>
        </p:txBody>
      </p:sp>
      <p:sp>
        <p:nvSpPr>
          <p:cNvPr id="10" name="Shape 7"/>
          <p:cNvSpPr/>
          <p:nvPr/>
        </p:nvSpPr>
        <p:spPr>
          <a:xfrm>
            <a:off x="1319808" y="4639151"/>
            <a:ext cx="771644" cy="30480"/>
          </a:xfrm>
          <a:prstGeom prst="roundRect">
            <a:avLst>
              <a:gd name="adj" fmla="val 303837"/>
            </a:avLst>
          </a:prstGeom>
          <a:solidFill>
            <a:srgbClr val="2A1999"/>
          </a:solidFill>
          <a:ln/>
        </p:spPr>
      </p:sp>
      <p:sp>
        <p:nvSpPr>
          <p:cNvPr id="11" name="Shape 8"/>
          <p:cNvSpPr/>
          <p:nvPr/>
        </p:nvSpPr>
        <p:spPr>
          <a:xfrm>
            <a:off x="854273" y="4406384"/>
            <a:ext cx="496014" cy="496014"/>
          </a:xfrm>
          <a:prstGeom prst="roundRect">
            <a:avLst>
              <a:gd name="adj" fmla="val 18671"/>
            </a:avLst>
          </a:prstGeom>
          <a:solidFill>
            <a:srgbClr val="110080"/>
          </a:solidFill>
          <a:ln w="7620">
            <a:solidFill>
              <a:srgbClr val="2A1999"/>
            </a:solidFill>
            <a:prstDash val="solid"/>
          </a:ln>
        </p:spPr>
      </p:sp>
      <p:sp>
        <p:nvSpPr>
          <p:cNvPr id="12" name="Text 9"/>
          <p:cNvSpPr/>
          <p:nvPr/>
        </p:nvSpPr>
        <p:spPr>
          <a:xfrm>
            <a:off x="1003102" y="4489013"/>
            <a:ext cx="198358" cy="330756"/>
          </a:xfrm>
          <a:prstGeom prst="rect">
            <a:avLst/>
          </a:prstGeom>
          <a:noFill/>
          <a:ln/>
        </p:spPr>
        <p:txBody>
          <a:bodyPr wrap="none" lIns="0" tIns="0" rIns="0" bIns="0" rtlCol="0" anchor="t"/>
          <a:lstStyle/>
          <a:p>
            <a:pPr marL="0" indent="0" algn="ctr">
              <a:lnSpc>
                <a:spcPts val="2600"/>
              </a:lnSpc>
              <a:buNone/>
            </a:pPr>
            <a:r>
              <a:rPr lang="en-US" sz="2600" b="1" kern="0" spc="-78" dirty="0">
                <a:solidFill>
                  <a:srgbClr val="E5E0DF"/>
                </a:solidFill>
                <a:latin typeface="Inter Bold" pitchFamily="34" charset="0"/>
                <a:ea typeface="Inter Bold" pitchFamily="34" charset="-122"/>
                <a:cs typeface="Inter Bold" pitchFamily="34" charset="-120"/>
              </a:rPr>
              <a:t>2</a:t>
            </a:r>
            <a:endParaRPr lang="en-US" sz="2600" dirty="0"/>
          </a:p>
        </p:txBody>
      </p:sp>
      <p:sp>
        <p:nvSpPr>
          <p:cNvPr id="13" name="Text 10"/>
          <p:cNvSpPr/>
          <p:nvPr/>
        </p:nvSpPr>
        <p:spPr>
          <a:xfrm>
            <a:off x="2314932" y="4378762"/>
            <a:ext cx="2756178" cy="344448"/>
          </a:xfrm>
          <a:prstGeom prst="rect">
            <a:avLst/>
          </a:prstGeom>
          <a:noFill/>
          <a:ln/>
        </p:spPr>
        <p:txBody>
          <a:bodyPr wrap="none" lIns="0" tIns="0" rIns="0" bIns="0" rtlCol="0" anchor="t"/>
          <a:lstStyle/>
          <a:p>
            <a:pPr marL="0" indent="0" algn="l">
              <a:lnSpc>
                <a:spcPts val="2700"/>
              </a:lnSpc>
              <a:buNone/>
            </a:pPr>
            <a:r>
              <a:rPr lang="en-US" sz="2150" b="1" kern="0" spc="-65" dirty="0">
                <a:solidFill>
                  <a:srgbClr val="E5E0DF"/>
                </a:solidFill>
                <a:latin typeface="Inter Bold" pitchFamily="34" charset="0"/>
                <a:ea typeface="Inter Bold" pitchFamily="34" charset="-122"/>
                <a:cs typeface="Inter Bold" pitchFamily="34" charset="-120"/>
              </a:rPr>
              <a:t>Order Processing</a:t>
            </a:r>
            <a:endParaRPr lang="en-US" sz="2150" dirty="0"/>
          </a:p>
        </p:txBody>
      </p:sp>
      <p:sp>
        <p:nvSpPr>
          <p:cNvPr id="14" name="Text 11"/>
          <p:cNvSpPr/>
          <p:nvPr/>
        </p:nvSpPr>
        <p:spPr>
          <a:xfrm>
            <a:off x="2314932" y="4855488"/>
            <a:ext cx="6057424" cy="705564"/>
          </a:xfrm>
          <a:prstGeom prst="rect">
            <a:avLst/>
          </a:prstGeom>
          <a:noFill/>
          <a:ln/>
        </p:spPr>
        <p:txBody>
          <a:bodyPr wrap="square" lIns="0" tIns="0" rIns="0" bIns="0" rtlCol="0" anchor="t"/>
          <a:lstStyle/>
          <a:p>
            <a:pPr marL="0" indent="0" algn="l">
              <a:lnSpc>
                <a:spcPts val="2750"/>
              </a:lnSpc>
              <a:buNone/>
            </a:pPr>
            <a:r>
              <a:rPr lang="en-US" sz="1700" kern="0" spc="-35" dirty="0">
                <a:solidFill>
                  <a:srgbClr val="E5E0DF"/>
                </a:solidFill>
                <a:latin typeface="Inter" pitchFamily="34" charset="0"/>
                <a:ea typeface="Inter" pitchFamily="34" charset="-122"/>
                <a:cs typeface="Inter" pitchFamily="34" charset="-120"/>
              </a:rPr>
              <a:t>Seamlessly fulfill customer orders by reserving and dispatching inventory.</a:t>
            </a:r>
            <a:endParaRPr lang="en-US" sz="1700" dirty="0"/>
          </a:p>
        </p:txBody>
      </p:sp>
      <p:sp>
        <p:nvSpPr>
          <p:cNvPr id="15" name="Shape 12"/>
          <p:cNvSpPr/>
          <p:nvPr/>
        </p:nvSpPr>
        <p:spPr>
          <a:xfrm>
            <a:off x="1319808" y="6482596"/>
            <a:ext cx="771644" cy="30480"/>
          </a:xfrm>
          <a:prstGeom prst="roundRect">
            <a:avLst>
              <a:gd name="adj" fmla="val 303837"/>
            </a:avLst>
          </a:prstGeom>
          <a:solidFill>
            <a:srgbClr val="2A1999"/>
          </a:solidFill>
          <a:ln/>
        </p:spPr>
      </p:sp>
      <p:sp>
        <p:nvSpPr>
          <p:cNvPr id="16" name="Shape 13"/>
          <p:cNvSpPr/>
          <p:nvPr/>
        </p:nvSpPr>
        <p:spPr>
          <a:xfrm>
            <a:off x="854273" y="6249829"/>
            <a:ext cx="496014" cy="496014"/>
          </a:xfrm>
          <a:prstGeom prst="roundRect">
            <a:avLst>
              <a:gd name="adj" fmla="val 18671"/>
            </a:avLst>
          </a:prstGeom>
          <a:solidFill>
            <a:srgbClr val="110080"/>
          </a:solidFill>
          <a:ln w="7620">
            <a:solidFill>
              <a:srgbClr val="2A1999"/>
            </a:solidFill>
            <a:prstDash val="solid"/>
          </a:ln>
        </p:spPr>
      </p:sp>
      <p:sp>
        <p:nvSpPr>
          <p:cNvPr id="17" name="Text 14"/>
          <p:cNvSpPr/>
          <p:nvPr/>
        </p:nvSpPr>
        <p:spPr>
          <a:xfrm>
            <a:off x="1000482" y="6332458"/>
            <a:ext cx="203597" cy="330756"/>
          </a:xfrm>
          <a:prstGeom prst="rect">
            <a:avLst/>
          </a:prstGeom>
          <a:noFill/>
          <a:ln/>
        </p:spPr>
        <p:txBody>
          <a:bodyPr wrap="none" lIns="0" tIns="0" rIns="0" bIns="0" rtlCol="0" anchor="t"/>
          <a:lstStyle/>
          <a:p>
            <a:pPr marL="0" indent="0" algn="ctr">
              <a:lnSpc>
                <a:spcPts val="2600"/>
              </a:lnSpc>
              <a:buNone/>
            </a:pPr>
            <a:r>
              <a:rPr lang="en-US" sz="2600" b="1" kern="0" spc="-78" dirty="0">
                <a:solidFill>
                  <a:srgbClr val="E5E0DF"/>
                </a:solidFill>
                <a:latin typeface="Inter Bold" pitchFamily="34" charset="0"/>
                <a:ea typeface="Inter Bold" pitchFamily="34" charset="-122"/>
                <a:cs typeface="Inter Bold" pitchFamily="34" charset="-120"/>
              </a:rPr>
              <a:t>3</a:t>
            </a:r>
            <a:endParaRPr lang="en-US" sz="2600" dirty="0"/>
          </a:p>
        </p:txBody>
      </p:sp>
      <p:sp>
        <p:nvSpPr>
          <p:cNvPr id="18" name="Text 15"/>
          <p:cNvSpPr/>
          <p:nvPr/>
        </p:nvSpPr>
        <p:spPr>
          <a:xfrm>
            <a:off x="2314932" y="6222206"/>
            <a:ext cx="2756178" cy="344448"/>
          </a:xfrm>
          <a:prstGeom prst="rect">
            <a:avLst/>
          </a:prstGeom>
          <a:noFill/>
          <a:ln/>
        </p:spPr>
        <p:txBody>
          <a:bodyPr wrap="none" lIns="0" tIns="0" rIns="0" bIns="0" rtlCol="0" anchor="t"/>
          <a:lstStyle/>
          <a:p>
            <a:pPr marL="0" indent="0" algn="l">
              <a:lnSpc>
                <a:spcPts val="2700"/>
              </a:lnSpc>
              <a:buNone/>
            </a:pPr>
            <a:r>
              <a:rPr lang="en-US" sz="2150" b="1" kern="0" spc="-65" dirty="0">
                <a:solidFill>
                  <a:srgbClr val="E5E0DF"/>
                </a:solidFill>
                <a:latin typeface="Inter Bold" pitchFamily="34" charset="0"/>
                <a:ea typeface="Inter Bold" pitchFamily="34" charset="-122"/>
                <a:cs typeface="Inter Bold" pitchFamily="34" charset="-120"/>
              </a:rPr>
              <a:t>Analytics</a:t>
            </a:r>
            <a:endParaRPr lang="en-US" sz="2150" dirty="0"/>
          </a:p>
        </p:txBody>
      </p:sp>
      <p:sp>
        <p:nvSpPr>
          <p:cNvPr id="19" name="Text 16"/>
          <p:cNvSpPr/>
          <p:nvPr/>
        </p:nvSpPr>
        <p:spPr>
          <a:xfrm>
            <a:off x="2314932" y="6698933"/>
            <a:ext cx="6057424" cy="705564"/>
          </a:xfrm>
          <a:prstGeom prst="rect">
            <a:avLst/>
          </a:prstGeom>
          <a:noFill/>
          <a:ln/>
        </p:spPr>
        <p:txBody>
          <a:bodyPr wrap="square" lIns="0" tIns="0" rIns="0" bIns="0" rtlCol="0" anchor="t"/>
          <a:lstStyle/>
          <a:p>
            <a:pPr marL="0" indent="0" algn="l">
              <a:lnSpc>
                <a:spcPts val="2750"/>
              </a:lnSpc>
              <a:buNone/>
            </a:pPr>
            <a:r>
              <a:rPr lang="en-US" sz="1700" kern="0" spc="-35" dirty="0">
                <a:solidFill>
                  <a:srgbClr val="E5E0DF"/>
                </a:solidFill>
                <a:latin typeface="Inter" pitchFamily="34" charset="0"/>
                <a:ea typeface="Inter" pitchFamily="34" charset="-122"/>
                <a:cs typeface="Inter" pitchFamily="34" charset="-120"/>
              </a:rPr>
              <a:t>Leverage sales data to optimize inventory levels and make informed business decisions.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3172"/>
          </a:xfrm>
          <a:prstGeom prst="rect">
            <a:avLst/>
          </a:prstGeom>
        </p:spPr>
      </p:pic>
      <p:sp>
        <p:nvSpPr>
          <p:cNvPr id="3" name="Text 0"/>
          <p:cNvSpPr/>
          <p:nvPr/>
        </p:nvSpPr>
        <p:spPr>
          <a:xfrm>
            <a:off x="760095" y="597218"/>
            <a:ext cx="6002179" cy="678656"/>
          </a:xfrm>
          <a:prstGeom prst="rect">
            <a:avLst/>
          </a:prstGeom>
          <a:noFill/>
          <a:ln/>
        </p:spPr>
        <p:txBody>
          <a:bodyPr wrap="none" lIns="0" tIns="0" rIns="0" bIns="0" rtlCol="0" anchor="t"/>
          <a:lstStyle/>
          <a:p>
            <a:pPr marL="0" indent="0">
              <a:lnSpc>
                <a:spcPts val="5300"/>
              </a:lnSpc>
              <a:buNone/>
            </a:pPr>
            <a:r>
              <a:rPr lang="en-US" sz="4250" b="1" kern="0" spc="-128" dirty="0">
                <a:solidFill>
                  <a:srgbClr val="FFFFFF"/>
                </a:solidFill>
                <a:latin typeface="Inter Bold" pitchFamily="34" charset="0"/>
                <a:ea typeface="Inter Bold" pitchFamily="34" charset="-122"/>
                <a:cs typeface="Inter Bold" pitchFamily="34" charset="-120"/>
              </a:rPr>
              <a:t>Reporting and Analytics</a:t>
            </a:r>
            <a:endParaRPr lang="en-US" sz="4250" dirty="0"/>
          </a:p>
        </p:txBody>
      </p:sp>
      <p:pic>
        <p:nvPicPr>
          <p:cNvPr id="4" name="Image 1" descr="preencoded.png"/>
          <p:cNvPicPr>
            <a:picLocks noChangeAspect="1"/>
          </p:cNvPicPr>
          <p:nvPr/>
        </p:nvPicPr>
        <p:blipFill>
          <a:blip r:embed="rId4"/>
          <a:stretch>
            <a:fillRect/>
          </a:stretch>
        </p:blipFill>
        <p:spPr>
          <a:xfrm>
            <a:off x="760095" y="1601629"/>
            <a:ext cx="542925" cy="542925"/>
          </a:xfrm>
          <a:prstGeom prst="rect">
            <a:avLst/>
          </a:prstGeom>
        </p:spPr>
      </p:pic>
      <p:sp>
        <p:nvSpPr>
          <p:cNvPr id="5" name="Text 1"/>
          <p:cNvSpPr/>
          <p:nvPr/>
        </p:nvSpPr>
        <p:spPr>
          <a:xfrm>
            <a:off x="760095" y="2361724"/>
            <a:ext cx="2714625" cy="339328"/>
          </a:xfrm>
          <a:prstGeom prst="rect">
            <a:avLst/>
          </a:prstGeom>
          <a:noFill/>
          <a:ln/>
        </p:spPr>
        <p:txBody>
          <a:bodyPr wrap="none" lIns="0" tIns="0" rIns="0" bIns="0" rtlCol="0" anchor="t"/>
          <a:lstStyle/>
          <a:p>
            <a:pPr marL="0" indent="0" algn="l">
              <a:lnSpc>
                <a:spcPts val="2650"/>
              </a:lnSpc>
              <a:buNone/>
            </a:pPr>
            <a:r>
              <a:rPr lang="en-US" sz="2100" b="1" kern="0" spc="-64" dirty="0">
                <a:solidFill>
                  <a:srgbClr val="E5E0DF"/>
                </a:solidFill>
                <a:latin typeface="Inter Bold" pitchFamily="34" charset="0"/>
                <a:ea typeface="Inter Bold" pitchFamily="34" charset="-122"/>
                <a:cs typeface="Inter Bold" pitchFamily="34" charset="-120"/>
              </a:rPr>
              <a:t>Sales Reports</a:t>
            </a:r>
            <a:endParaRPr lang="en-US" sz="2100" dirty="0"/>
          </a:p>
        </p:txBody>
      </p:sp>
      <p:sp>
        <p:nvSpPr>
          <p:cNvPr id="6" name="Text 2"/>
          <p:cNvSpPr/>
          <p:nvPr/>
        </p:nvSpPr>
        <p:spPr>
          <a:xfrm>
            <a:off x="760095" y="2831306"/>
            <a:ext cx="7623810" cy="347424"/>
          </a:xfrm>
          <a:prstGeom prst="rect">
            <a:avLst/>
          </a:prstGeom>
          <a:noFill/>
          <a:ln/>
        </p:spPr>
        <p:txBody>
          <a:bodyPr wrap="none" lIns="0" tIns="0" rIns="0" bIns="0" rtlCol="0" anchor="t"/>
          <a:lstStyle/>
          <a:p>
            <a:pPr marL="0" indent="0" algn="l">
              <a:lnSpc>
                <a:spcPts val="2700"/>
              </a:lnSpc>
              <a:buNone/>
            </a:pPr>
            <a:r>
              <a:rPr lang="en-US" sz="1700" kern="0" spc="-34" dirty="0">
                <a:solidFill>
                  <a:srgbClr val="E5E0DF"/>
                </a:solidFill>
                <a:latin typeface="Inter" pitchFamily="34" charset="0"/>
                <a:ea typeface="Inter" pitchFamily="34" charset="-122"/>
                <a:cs typeface="Inter" pitchFamily="34" charset="-120"/>
              </a:rPr>
              <a:t>Track product performance, revenue, and customer trends.</a:t>
            </a:r>
            <a:endParaRPr lang="en-US" sz="1700" dirty="0"/>
          </a:p>
        </p:txBody>
      </p:sp>
      <p:pic>
        <p:nvPicPr>
          <p:cNvPr id="7" name="Image 2" descr="preencoded.png"/>
          <p:cNvPicPr>
            <a:picLocks noChangeAspect="1"/>
          </p:cNvPicPr>
          <p:nvPr/>
        </p:nvPicPr>
        <p:blipFill>
          <a:blip r:embed="rId5"/>
          <a:stretch>
            <a:fillRect/>
          </a:stretch>
        </p:blipFill>
        <p:spPr>
          <a:xfrm>
            <a:off x="760095" y="3830241"/>
            <a:ext cx="542925" cy="542925"/>
          </a:xfrm>
          <a:prstGeom prst="rect">
            <a:avLst/>
          </a:prstGeom>
        </p:spPr>
      </p:pic>
      <p:sp>
        <p:nvSpPr>
          <p:cNvPr id="8" name="Text 3"/>
          <p:cNvSpPr/>
          <p:nvPr/>
        </p:nvSpPr>
        <p:spPr>
          <a:xfrm>
            <a:off x="760095" y="4590336"/>
            <a:ext cx="2714625" cy="339328"/>
          </a:xfrm>
          <a:prstGeom prst="rect">
            <a:avLst/>
          </a:prstGeom>
          <a:noFill/>
          <a:ln/>
        </p:spPr>
        <p:txBody>
          <a:bodyPr wrap="none" lIns="0" tIns="0" rIns="0" bIns="0" rtlCol="0" anchor="t"/>
          <a:lstStyle/>
          <a:p>
            <a:pPr marL="0" indent="0" algn="l">
              <a:lnSpc>
                <a:spcPts val="2650"/>
              </a:lnSpc>
              <a:buNone/>
            </a:pPr>
            <a:r>
              <a:rPr lang="en-US" sz="2100" b="1" kern="0" spc="-64" dirty="0">
                <a:solidFill>
                  <a:srgbClr val="E5E0DF"/>
                </a:solidFill>
                <a:latin typeface="Inter Bold" pitchFamily="34" charset="0"/>
                <a:ea typeface="Inter Bold" pitchFamily="34" charset="-122"/>
                <a:cs typeface="Inter Bold" pitchFamily="34" charset="-120"/>
              </a:rPr>
              <a:t>Inventory Reports</a:t>
            </a:r>
            <a:endParaRPr lang="en-US" sz="2100" dirty="0"/>
          </a:p>
        </p:txBody>
      </p:sp>
      <p:sp>
        <p:nvSpPr>
          <p:cNvPr id="9" name="Text 4"/>
          <p:cNvSpPr/>
          <p:nvPr/>
        </p:nvSpPr>
        <p:spPr>
          <a:xfrm>
            <a:off x="760095" y="5059918"/>
            <a:ext cx="7623810" cy="347424"/>
          </a:xfrm>
          <a:prstGeom prst="rect">
            <a:avLst/>
          </a:prstGeom>
          <a:noFill/>
          <a:ln/>
        </p:spPr>
        <p:txBody>
          <a:bodyPr wrap="none" lIns="0" tIns="0" rIns="0" bIns="0" rtlCol="0" anchor="t"/>
          <a:lstStyle/>
          <a:p>
            <a:pPr marL="0" indent="0" algn="l">
              <a:lnSpc>
                <a:spcPts val="2700"/>
              </a:lnSpc>
              <a:buNone/>
            </a:pPr>
            <a:r>
              <a:rPr lang="en-US" sz="1700" kern="0" spc="-34" dirty="0">
                <a:solidFill>
                  <a:srgbClr val="E5E0DF"/>
                </a:solidFill>
                <a:latin typeface="Inter" pitchFamily="34" charset="0"/>
                <a:ea typeface="Inter" pitchFamily="34" charset="-122"/>
                <a:cs typeface="Inter" pitchFamily="34" charset="-120"/>
              </a:rPr>
              <a:t>Monitor stock levels, aging, and turnover by location and category.</a:t>
            </a:r>
            <a:endParaRPr lang="en-US" sz="1700" dirty="0"/>
          </a:p>
        </p:txBody>
      </p:sp>
      <p:pic>
        <p:nvPicPr>
          <p:cNvPr id="10" name="Image 3" descr="preencoded.png"/>
          <p:cNvPicPr>
            <a:picLocks noChangeAspect="1"/>
          </p:cNvPicPr>
          <p:nvPr/>
        </p:nvPicPr>
        <p:blipFill>
          <a:blip r:embed="rId6"/>
          <a:stretch>
            <a:fillRect/>
          </a:stretch>
        </p:blipFill>
        <p:spPr>
          <a:xfrm>
            <a:off x="760095" y="6058853"/>
            <a:ext cx="542925" cy="542925"/>
          </a:xfrm>
          <a:prstGeom prst="rect">
            <a:avLst/>
          </a:prstGeom>
        </p:spPr>
      </p:pic>
      <p:sp>
        <p:nvSpPr>
          <p:cNvPr id="11" name="Text 5"/>
          <p:cNvSpPr/>
          <p:nvPr/>
        </p:nvSpPr>
        <p:spPr>
          <a:xfrm>
            <a:off x="760095" y="6818947"/>
            <a:ext cx="2714625" cy="339328"/>
          </a:xfrm>
          <a:prstGeom prst="rect">
            <a:avLst/>
          </a:prstGeom>
          <a:noFill/>
          <a:ln/>
        </p:spPr>
        <p:txBody>
          <a:bodyPr wrap="none" lIns="0" tIns="0" rIns="0" bIns="0" rtlCol="0" anchor="t"/>
          <a:lstStyle/>
          <a:p>
            <a:pPr marL="0" indent="0" algn="l">
              <a:lnSpc>
                <a:spcPts val="2650"/>
              </a:lnSpc>
              <a:buNone/>
            </a:pPr>
            <a:r>
              <a:rPr lang="en-US" sz="2100" b="1" kern="0" spc="-64" dirty="0">
                <a:solidFill>
                  <a:srgbClr val="E5E0DF"/>
                </a:solidFill>
                <a:latin typeface="Inter Bold" pitchFamily="34" charset="0"/>
                <a:ea typeface="Inter Bold" pitchFamily="34" charset="-122"/>
                <a:cs typeface="Inter Bold" pitchFamily="34" charset="-120"/>
              </a:rPr>
              <a:t>Forecast Reports</a:t>
            </a:r>
            <a:endParaRPr lang="en-US" sz="2100" dirty="0"/>
          </a:p>
        </p:txBody>
      </p:sp>
      <p:sp>
        <p:nvSpPr>
          <p:cNvPr id="12" name="Text 6"/>
          <p:cNvSpPr/>
          <p:nvPr/>
        </p:nvSpPr>
        <p:spPr>
          <a:xfrm>
            <a:off x="760095" y="7288530"/>
            <a:ext cx="7623810" cy="347424"/>
          </a:xfrm>
          <a:prstGeom prst="rect">
            <a:avLst/>
          </a:prstGeom>
          <a:noFill/>
          <a:ln/>
        </p:spPr>
        <p:txBody>
          <a:bodyPr wrap="none" lIns="0" tIns="0" rIns="0" bIns="0" rtlCol="0" anchor="t"/>
          <a:lstStyle/>
          <a:p>
            <a:pPr marL="0" indent="0" algn="l">
              <a:lnSpc>
                <a:spcPts val="2700"/>
              </a:lnSpc>
              <a:buNone/>
            </a:pPr>
            <a:r>
              <a:rPr lang="en-US" sz="1700" kern="0" spc="-34" dirty="0">
                <a:solidFill>
                  <a:srgbClr val="E5E0DF"/>
                </a:solidFill>
                <a:latin typeface="Inter" pitchFamily="34" charset="0"/>
                <a:ea typeface="Inter" pitchFamily="34" charset="-122"/>
                <a:cs typeface="Inter" pitchFamily="34" charset="-120"/>
              </a:rPr>
              <a:t>Predict future demand and optimize inventory investment.</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148"/>
          </a:xfrm>
          <a:prstGeom prst="rect">
            <a:avLst/>
          </a:prstGeom>
        </p:spPr>
      </p:pic>
      <p:sp>
        <p:nvSpPr>
          <p:cNvPr id="3" name="Text 0"/>
          <p:cNvSpPr/>
          <p:nvPr/>
        </p:nvSpPr>
        <p:spPr>
          <a:xfrm>
            <a:off x="6258044" y="606266"/>
            <a:ext cx="7600712" cy="1378029"/>
          </a:xfrm>
          <a:prstGeom prst="rect">
            <a:avLst/>
          </a:prstGeom>
          <a:noFill/>
          <a:ln/>
        </p:spPr>
        <p:txBody>
          <a:bodyPr wrap="square" lIns="0" tIns="0" rIns="0" bIns="0" rtlCol="0" anchor="t"/>
          <a:lstStyle/>
          <a:p>
            <a:pPr marL="0" indent="0">
              <a:lnSpc>
                <a:spcPts val="5400"/>
              </a:lnSpc>
              <a:buNone/>
            </a:pPr>
            <a:r>
              <a:rPr lang="en-US" sz="4300" b="1" kern="0" spc="-130" dirty="0">
                <a:solidFill>
                  <a:srgbClr val="FFFFFF"/>
                </a:solidFill>
                <a:latin typeface="Inter Bold" pitchFamily="34" charset="0"/>
                <a:ea typeface="Inter Bold" pitchFamily="34" charset="-122"/>
                <a:cs typeface="Inter Bold" pitchFamily="34" charset="-120"/>
              </a:rPr>
              <a:t>Handling Inventory Adjustments</a:t>
            </a:r>
            <a:endParaRPr lang="en-US" sz="4300" dirty="0"/>
          </a:p>
        </p:txBody>
      </p:sp>
      <p:sp>
        <p:nvSpPr>
          <p:cNvPr id="4" name="Shape 1"/>
          <p:cNvSpPr/>
          <p:nvPr/>
        </p:nvSpPr>
        <p:spPr>
          <a:xfrm>
            <a:off x="6573441" y="2314932"/>
            <a:ext cx="30480" cy="5309949"/>
          </a:xfrm>
          <a:prstGeom prst="roundRect">
            <a:avLst>
              <a:gd name="adj" fmla="val 303837"/>
            </a:avLst>
          </a:prstGeom>
          <a:solidFill>
            <a:srgbClr val="2A1999"/>
          </a:solidFill>
          <a:ln/>
        </p:spPr>
      </p:sp>
      <p:sp>
        <p:nvSpPr>
          <p:cNvPr id="5" name="Shape 2"/>
          <p:cNvSpPr/>
          <p:nvPr/>
        </p:nvSpPr>
        <p:spPr>
          <a:xfrm>
            <a:off x="6806208" y="2795707"/>
            <a:ext cx="771644" cy="30480"/>
          </a:xfrm>
          <a:prstGeom prst="roundRect">
            <a:avLst>
              <a:gd name="adj" fmla="val 303837"/>
            </a:avLst>
          </a:prstGeom>
          <a:solidFill>
            <a:srgbClr val="2A1999"/>
          </a:solidFill>
          <a:ln/>
        </p:spPr>
      </p:sp>
      <p:sp>
        <p:nvSpPr>
          <p:cNvPr id="6" name="Shape 3"/>
          <p:cNvSpPr/>
          <p:nvPr/>
        </p:nvSpPr>
        <p:spPr>
          <a:xfrm>
            <a:off x="6340673" y="2562939"/>
            <a:ext cx="496014" cy="496014"/>
          </a:xfrm>
          <a:prstGeom prst="roundRect">
            <a:avLst>
              <a:gd name="adj" fmla="val 18671"/>
            </a:avLst>
          </a:prstGeom>
          <a:solidFill>
            <a:srgbClr val="110080"/>
          </a:solidFill>
          <a:ln w="7620">
            <a:solidFill>
              <a:srgbClr val="2A1999"/>
            </a:solidFill>
            <a:prstDash val="solid"/>
          </a:ln>
        </p:spPr>
      </p:sp>
      <p:sp>
        <p:nvSpPr>
          <p:cNvPr id="7" name="Text 4"/>
          <p:cNvSpPr/>
          <p:nvPr/>
        </p:nvSpPr>
        <p:spPr>
          <a:xfrm>
            <a:off x="6522363" y="2645569"/>
            <a:ext cx="132636" cy="330756"/>
          </a:xfrm>
          <a:prstGeom prst="rect">
            <a:avLst/>
          </a:prstGeom>
          <a:noFill/>
          <a:ln/>
        </p:spPr>
        <p:txBody>
          <a:bodyPr wrap="none" lIns="0" tIns="0" rIns="0" bIns="0" rtlCol="0" anchor="t"/>
          <a:lstStyle/>
          <a:p>
            <a:pPr marL="0" indent="0" algn="ctr">
              <a:lnSpc>
                <a:spcPts val="2600"/>
              </a:lnSpc>
              <a:buNone/>
            </a:pPr>
            <a:r>
              <a:rPr lang="en-US" sz="2600" b="1" kern="0" spc="-78" dirty="0">
                <a:solidFill>
                  <a:srgbClr val="E5E0DF"/>
                </a:solidFill>
                <a:latin typeface="Inter Bold" pitchFamily="34" charset="0"/>
                <a:ea typeface="Inter Bold" pitchFamily="34" charset="-122"/>
                <a:cs typeface="Inter Bold" pitchFamily="34" charset="-120"/>
              </a:rPr>
              <a:t>1</a:t>
            </a:r>
            <a:endParaRPr lang="en-US" sz="2600" dirty="0"/>
          </a:p>
        </p:txBody>
      </p:sp>
      <p:sp>
        <p:nvSpPr>
          <p:cNvPr id="8" name="Text 5"/>
          <p:cNvSpPr/>
          <p:nvPr/>
        </p:nvSpPr>
        <p:spPr>
          <a:xfrm>
            <a:off x="7801332" y="2535317"/>
            <a:ext cx="2756178" cy="344448"/>
          </a:xfrm>
          <a:prstGeom prst="rect">
            <a:avLst/>
          </a:prstGeom>
          <a:noFill/>
          <a:ln/>
        </p:spPr>
        <p:txBody>
          <a:bodyPr wrap="none" lIns="0" tIns="0" rIns="0" bIns="0" rtlCol="0" anchor="t"/>
          <a:lstStyle/>
          <a:p>
            <a:pPr marL="0" indent="0" algn="l">
              <a:lnSpc>
                <a:spcPts val="2700"/>
              </a:lnSpc>
              <a:buNone/>
            </a:pPr>
            <a:r>
              <a:rPr lang="en-US" sz="2150" b="1" kern="0" spc="-65" dirty="0">
                <a:solidFill>
                  <a:srgbClr val="E5E0DF"/>
                </a:solidFill>
                <a:latin typeface="Inter Bold" pitchFamily="34" charset="0"/>
                <a:ea typeface="Inter Bold" pitchFamily="34" charset="-122"/>
                <a:cs typeface="Inter Bold" pitchFamily="34" charset="-120"/>
              </a:rPr>
              <a:t>Physical Counts</a:t>
            </a:r>
            <a:endParaRPr lang="en-US" sz="2150" dirty="0"/>
          </a:p>
        </p:txBody>
      </p:sp>
      <p:sp>
        <p:nvSpPr>
          <p:cNvPr id="9" name="Text 6"/>
          <p:cNvSpPr/>
          <p:nvPr/>
        </p:nvSpPr>
        <p:spPr>
          <a:xfrm>
            <a:off x="7801332" y="3012043"/>
            <a:ext cx="6057424" cy="705564"/>
          </a:xfrm>
          <a:prstGeom prst="rect">
            <a:avLst/>
          </a:prstGeom>
          <a:noFill/>
          <a:ln/>
        </p:spPr>
        <p:txBody>
          <a:bodyPr wrap="square" lIns="0" tIns="0" rIns="0" bIns="0" rtlCol="0" anchor="t"/>
          <a:lstStyle/>
          <a:p>
            <a:pPr marL="0" indent="0" algn="l">
              <a:lnSpc>
                <a:spcPts val="2750"/>
              </a:lnSpc>
              <a:buNone/>
            </a:pPr>
            <a:r>
              <a:rPr lang="en-US" sz="1700" kern="0" spc="-35" dirty="0">
                <a:solidFill>
                  <a:srgbClr val="E5E0DF"/>
                </a:solidFill>
                <a:latin typeface="Inter" pitchFamily="34" charset="0"/>
                <a:ea typeface="Inter" pitchFamily="34" charset="-122"/>
                <a:cs typeface="Inter" pitchFamily="34" charset="-120"/>
              </a:rPr>
              <a:t>Regularly audit inventory levels to identify and correct discrepancies.</a:t>
            </a:r>
            <a:endParaRPr lang="en-US" sz="1700" dirty="0"/>
          </a:p>
        </p:txBody>
      </p:sp>
      <p:sp>
        <p:nvSpPr>
          <p:cNvPr id="10" name="Shape 7"/>
          <p:cNvSpPr/>
          <p:nvPr/>
        </p:nvSpPr>
        <p:spPr>
          <a:xfrm>
            <a:off x="6806208" y="4639151"/>
            <a:ext cx="771644" cy="30480"/>
          </a:xfrm>
          <a:prstGeom prst="roundRect">
            <a:avLst>
              <a:gd name="adj" fmla="val 303837"/>
            </a:avLst>
          </a:prstGeom>
          <a:solidFill>
            <a:srgbClr val="2A1999"/>
          </a:solidFill>
          <a:ln/>
        </p:spPr>
      </p:sp>
      <p:sp>
        <p:nvSpPr>
          <p:cNvPr id="11" name="Shape 8"/>
          <p:cNvSpPr/>
          <p:nvPr/>
        </p:nvSpPr>
        <p:spPr>
          <a:xfrm>
            <a:off x="6340673" y="4406384"/>
            <a:ext cx="496014" cy="496014"/>
          </a:xfrm>
          <a:prstGeom prst="roundRect">
            <a:avLst>
              <a:gd name="adj" fmla="val 18671"/>
            </a:avLst>
          </a:prstGeom>
          <a:solidFill>
            <a:srgbClr val="110080"/>
          </a:solidFill>
          <a:ln w="7620">
            <a:solidFill>
              <a:srgbClr val="2A1999"/>
            </a:solidFill>
            <a:prstDash val="solid"/>
          </a:ln>
        </p:spPr>
      </p:sp>
      <p:sp>
        <p:nvSpPr>
          <p:cNvPr id="12" name="Text 9"/>
          <p:cNvSpPr/>
          <p:nvPr/>
        </p:nvSpPr>
        <p:spPr>
          <a:xfrm>
            <a:off x="6489502" y="4489013"/>
            <a:ext cx="198358" cy="330756"/>
          </a:xfrm>
          <a:prstGeom prst="rect">
            <a:avLst/>
          </a:prstGeom>
          <a:noFill/>
          <a:ln/>
        </p:spPr>
        <p:txBody>
          <a:bodyPr wrap="none" lIns="0" tIns="0" rIns="0" bIns="0" rtlCol="0" anchor="t"/>
          <a:lstStyle/>
          <a:p>
            <a:pPr marL="0" indent="0" algn="ctr">
              <a:lnSpc>
                <a:spcPts val="2600"/>
              </a:lnSpc>
              <a:buNone/>
            </a:pPr>
            <a:r>
              <a:rPr lang="en-US" sz="2600" b="1" kern="0" spc="-78" dirty="0">
                <a:solidFill>
                  <a:srgbClr val="E5E0DF"/>
                </a:solidFill>
                <a:latin typeface="Inter Bold" pitchFamily="34" charset="0"/>
                <a:ea typeface="Inter Bold" pitchFamily="34" charset="-122"/>
                <a:cs typeface="Inter Bold" pitchFamily="34" charset="-120"/>
              </a:rPr>
              <a:t>2</a:t>
            </a:r>
            <a:endParaRPr lang="en-US" sz="2600" dirty="0"/>
          </a:p>
        </p:txBody>
      </p:sp>
      <p:sp>
        <p:nvSpPr>
          <p:cNvPr id="13" name="Text 10"/>
          <p:cNvSpPr/>
          <p:nvPr/>
        </p:nvSpPr>
        <p:spPr>
          <a:xfrm>
            <a:off x="7801332" y="4378762"/>
            <a:ext cx="2756178" cy="344448"/>
          </a:xfrm>
          <a:prstGeom prst="rect">
            <a:avLst/>
          </a:prstGeom>
          <a:noFill/>
          <a:ln/>
        </p:spPr>
        <p:txBody>
          <a:bodyPr wrap="none" lIns="0" tIns="0" rIns="0" bIns="0" rtlCol="0" anchor="t"/>
          <a:lstStyle/>
          <a:p>
            <a:pPr marL="0" indent="0" algn="l">
              <a:lnSpc>
                <a:spcPts val="2700"/>
              </a:lnSpc>
              <a:buNone/>
            </a:pPr>
            <a:r>
              <a:rPr lang="en-US" sz="2150" b="1" kern="0" spc="-65" dirty="0">
                <a:solidFill>
                  <a:srgbClr val="E5E0DF"/>
                </a:solidFill>
                <a:latin typeface="Inter Bold" pitchFamily="34" charset="0"/>
                <a:ea typeface="Inter Bold" pitchFamily="34" charset="-122"/>
                <a:cs typeface="Inter Bold" pitchFamily="34" charset="-120"/>
              </a:rPr>
              <a:t>Adjustments</a:t>
            </a:r>
            <a:endParaRPr lang="en-US" sz="2150" dirty="0"/>
          </a:p>
        </p:txBody>
      </p:sp>
      <p:sp>
        <p:nvSpPr>
          <p:cNvPr id="14" name="Text 11"/>
          <p:cNvSpPr/>
          <p:nvPr/>
        </p:nvSpPr>
        <p:spPr>
          <a:xfrm>
            <a:off x="7801332" y="4855488"/>
            <a:ext cx="6057424" cy="705564"/>
          </a:xfrm>
          <a:prstGeom prst="rect">
            <a:avLst/>
          </a:prstGeom>
          <a:noFill/>
          <a:ln/>
        </p:spPr>
        <p:txBody>
          <a:bodyPr wrap="square" lIns="0" tIns="0" rIns="0" bIns="0" rtlCol="0" anchor="t"/>
          <a:lstStyle/>
          <a:p>
            <a:pPr marL="0" indent="0" algn="l">
              <a:lnSpc>
                <a:spcPts val="2750"/>
              </a:lnSpc>
              <a:buNone/>
            </a:pPr>
            <a:r>
              <a:rPr lang="en-US" sz="1700" kern="0" spc="-35" dirty="0">
                <a:solidFill>
                  <a:srgbClr val="E5E0DF"/>
                </a:solidFill>
                <a:latin typeface="Inter" pitchFamily="34" charset="0"/>
                <a:ea typeface="Inter" pitchFamily="34" charset="-122"/>
                <a:cs typeface="Inter" pitchFamily="34" charset="-120"/>
              </a:rPr>
              <a:t>Easily log gains, losses, and transfers to maintain accurate inventory records.</a:t>
            </a:r>
            <a:endParaRPr lang="en-US" sz="1700" dirty="0"/>
          </a:p>
        </p:txBody>
      </p:sp>
      <p:sp>
        <p:nvSpPr>
          <p:cNvPr id="15" name="Shape 12"/>
          <p:cNvSpPr/>
          <p:nvPr/>
        </p:nvSpPr>
        <p:spPr>
          <a:xfrm>
            <a:off x="6806208" y="6482596"/>
            <a:ext cx="771644" cy="30480"/>
          </a:xfrm>
          <a:prstGeom prst="roundRect">
            <a:avLst>
              <a:gd name="adj" fmla="val 303837"/>
            </a:avLst>
          </a:prstGeom>
          <a:solidFill>
            <a:srgbClr val="2A1999"/>
          </a:solidFill>
          <a:ln/>
        </p:spPr>
      </p:sp>
      <p:sp>
        <p:nvSpPr>
          <p:cNvPr id="16" name="Shape 13"/>
          <p:cNvSpPr/>
          <p:nvPr/>
        </p:nvSpPr>
        <p:spPr>
          <a:xfrm>
            <a:off x="6340673" y="6249829"/>
            <a:ext cx="496014" cy="496014"/>
          </a:xfrm>
          <a:prstGeom prst="roundRect">
            <a:avLst>
              <a:gd name="adj" fmla="val 18671"/>
            </a:avLst>
          </a:prstGeom>
          <a:solidFill>
            <a:srgbClr val="110080"/>
          </a:solidFill>
          <a:ln w="7620">
            <a:solidFill>
              <a:srgbClr val="2A1999"/>
            </a:solidFill>
            <a:prstDash val="solid"/>
          </a:ln>
        </p:spPr>
      </p:sp>
      <p:sp>
        <p:nvSpPr>
          <p:cNvPr id="17" name="Text 14"/>
          <p:cNvSpPr/>
          <p:nvPr/>
        </p:nvSpPr>
        <p:spPr>
          <a:xfrm>
            <a:off x="6486882" y="6332458"/>
            <a:ext cx="203597" cy="330756"/>
          </a:xfrm>
          <a:prstGeom prst="rect">
            <a:avLst/>
          </a:prstGeom>
          <a:noFill/>
          <a:ln/>
        </p:spPr>
        <p:txBody>
          <a:bodyPr wrap="none" lIns="0" tIns="0" rIns="0" bIns="0" rtlCol="0" anchor="t"/>
          <a:lstStyle/>
          <a:p>
            <a:pPr marL="0" indent="0" algn="ctr">
              <a:lnSpc>
                <a:spcPts val="2600"/>
              </a:lnSpc>
              <a:buNone/>
            </a:pPr>
            <a:r>
              <a:rPr lang="en-US" sz="2600" b="1" kern="0" spc="-78" dirty="0">
                <a:solidFill>
                  <a:srgbClr val="E5E0DF"/>
                </a:solidFill>
                <a:latin typeface="Inter Bold" pitchFamily="34" charset="0"/>
                <a:ea typeface="Inter Bold" pitchFamily="34" charset="-122"/>
                <a:cs typeface="Inter Bold" pitchFamily="34" charset="-120"/>
              </a:rPr>
              <a:t>3</a:t>
            </a:r>
            <a:endParaRPr lang="en-US" sz="2600" dirty="0"/>
          </a:p>
        </p:txBody>
      </p:sp>
      <p:sp>
        <p:nvSpPr>
          <p:cNvPr id="18" name="Text 15"/>
          <p:cNvSpPr/>
          <p:nvPr/>
        </p:nvSpPr>
        <p:spPr>
          <a:xfrm>
            <a:off x="7801332" y="6222206"/>
            <a:ext cx="2756178" cy="344448"/>
          </a:xfrm>
          <a:prstGeom prst="rect">
            <a:avLst/>
          </a:prstGeom>
          <a:noFill/>
          <a:ln/>
        </p:spPr>
        <p:txBody>
          <a:bodyPr wrap="none" lIns="0" tIns="0" rIns="0" bIns="0" rtlCol="0" anchor="t"/>
          <a:lstStyle/>
          <a:p>
            <a:pPr marL="0" indent="0" algn="l">
              <a:lnSpc>
                <a:spcPts val="2700"/>
              </a:lnSpc>
              <a:buNone/>
            </a:pPr>
            <a:r>
              <a:rPr lang="en-US" sz="2150" b="1" kern="0" spc="-65" dirty="0">
                <a:solidFill>
                  <a:srgbClr val="E5E0DF"/>
                </a:solidFill>
                <a:latin typeface="Inter Bold" pitchFamily="34" charset="0"/>
                <a:ea typeface="Inter Bold" pitchFamily="34" charset="-122"/>
                <a:cs typeface="Inter Bold" pitchFamily="34" charset="-120"/>
              </a:rPr>
              <a:t>Auditing</a:t>
            </a:r>
            <a:endParaRPr lang="en-US" sz="2150" dirty="0"/>
          </a:p>
        </p:txBody>
      </p:sp>
      <p:sp>
        <p:nvSpPr>
          <p:cNvPr id="19" name="Text 16"/>
          <p:cNvSpPr/>
          <p:nvPr/>
        </p:nvSpPr>
        <p:spPr>
          <a:xfrm>
            <a:off x="7801332" y="6698933"/>
            <a:ext cx="6057424" cy="705564"/>
          </a:xfrm>
          <a:prstGeom prst="rect">
            <a:avLst/>
          </a:prstGeom>
          <a:noFill/>
          <a:ln/>
        </p:spPr>
        <p:txBody>
          <a:bodyPr wrap="square" lIns="0" tIns="0" rIns="0" bIns="0" rtlCol="0" anchor="t"/>
          <a:lstStyle/>
          <a:p>
            <a:pPr marL="0" indent="0" algn="l">
              <a:lnSpc>
                <a:spcPts val="2750"/>
              </a:lnSpc>
              <a:buNone/>
            </a:pPr>
            <a:r>
              <a:rPr lang="en-US" sz="1700" kern="0" spc="-35" dirty="0">
                <a:solidFill>
                  <a:srgbClr val="E5E0DF"/>
                </a:solidFill>
                <a:latin typeface="Inter" pitchFamily="34" charset="0"/>
                <a:ea typeface="Inter" pitchFamily="34" charset="-122"/>
                <a:cs typeface="Inter" pitchFamily="34" charset="-120"/>
              </a:rPr>
              <a:t>Review adjustment history and investigate trends to improve inventory management processes.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510</Words>
  <Application>Microsoft Office PowerPoint</Application>
  <PresentationFormat>Custom</PresentationFormat>
  <Paragraphs>85</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1</cp:revision>
  <dcterms:created xsi:type="dcterms:W3CDTF">2024-11-29T19:56:40Z</dcterms:created>
  <dcterms:modified xsi:type="dcterms:W3CDTF">2024-11-29T19:59:15Z</dcterms:modified>
</cp:coreProperties>
</file>